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30402" y="1616676"/>
            <a:ext cx="8915399" cy="764059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/>
            </a:br>
            <a:r>
              <a:rPr lang="ru-RU" b="1" dirty="0"/>
              <a:t>Общая теория финансов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5732" y="2800297"/>
            <a:ext cx="8915399" cy="1969411"/>
          </a:xfrm>
        </p:spPr>
        <p:txBody>
          <a:bodyPr>
            <a:normAutofit/>
          </a:bodyPr>
          <a:lstStyle/>
          <a:p>
            <a:r>
              <a:rPr lang="ru-RU" sz="2800" dirty="0"/>
              <a:t>1.</a:t>
            </a:r>
            <a:r>
              <a:rPr lang="ru-RU" dirty="0"/>
              <a:t>	</a:t>
            </a:r>
            <a:r>
              <a:rPr lang="ru-RU" sz="2800" dirty="0"/>
              <a:t>Сущность и функции финансов</a:t>
            </a:r>
          </a:p>
          <a:p>
            <a:r>
              <a:rPr lang="ru-RU" sz="2800" dirty="0"/>
              <a:t>2. Финансовая система </a:t>
            </a:r>
          </a:p>
          <a:p>
            <a:r>
              <a:rPr lang="ru-RU" sz="2800" dirty="0"/>
              <a:t>3. Финансовая политика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34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421924" y="263611"/>
            <a:ext cx="9300519" cy="12603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Деньги являются материальной основой существования финансов.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2421924" y="1668162"/>
            <a:ext cx="9300519" cy="12603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Цена - денежное выражение стоимости товара.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2421923" y="3113902"/>
            <a:ext cx="9300519" cy="12603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ходе распределительных процессов финансы тесно взаимосвязаны с такой экономической категорией, как заработная плата. 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2421922" y="4518453"/>
            <a:ext cx="9300519" cy="12603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Кредит представляет собой движение ссудного фонда, осуществляемого через банковскую систему и специальные финансово-кредитные институты. </a:t>
            </a:r>
          </a:p>
        </p:txBody>
      </p:sp>
    </p:spTree>
    <p:extLst>
      <p:ext uri="{BB962C8B-B14F-4D97-AF65-F5344CB8AC3E}">
        <p14:creationId xmlns:p14="http://schemas.microsoft.com/office/powerpoint/2010/main" val="3969243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599" y="713868"/>
            <a:ext cx="8339442" cy="4907749"/>
          </a:xfrm>
          <a:prstGeom prst="rect">
            <a:avLst/>
          </a:prstGeom>
        </p:spPr>
      </p:pic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950599" y="713868"/>
            <a:ext cx="8339442" cy="381764"/>
          </a:xfrm>
          <a:prstGeom prst="rect">
            <a:avLst/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Различия между финансовыми и кредитными отношениями</a:t>
            </a:r>
            <a:endParaRPr lang="ru-RU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51654" y="5697865"/>
            <a:ext cx="6096000" cy="2802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340"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2 -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Общие черты и различия между финансовыми и кредитными отношениями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58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2688" y="599988"/>
            <a:ext cx="71817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Финансы различных уровней хозяйствования: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06379" y="1305342"/>
            <a:ext cx="102478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	Международные финансы - международные финансовые отношения, реализуемые с участием международных финансовых институтов (Международный валютный фонд, Международный банк реконструкции и развития и др.), государств и отдельных юридических лиц.</a:t>
            </a:r>
          </a:p>
          <a:p>
            <a:r>
              <a:rPr lang="ru-RU" dirty="0"/>
              <a:t>•	Государственные финансы – финансовые отношения, осуществляемые с непосредственным участием и в интересах государства.</a:t>
            </a:r>
          </a:p>
          <a:p>
            <a:r>
              <a:rPr lang="ru-RU" dirty="0"/>
              <a:t>•	Финансы предприятия – финансовые отношения на уровне отдельных субъектов хозяйствования, т.е. юридических лиц.</a:t>
            </a:r>
          </a:p>
          <a:p>
            <a:r>
              <a:rPr lang="ru-RU" dirty="0"/>
              <a:t>•	Частные финансы – финансовые отношения с участием отдельных физических лиц или семей.</a:t>
            </a:r>
          </a:p>
        </p:txBody>
      </p:sp>
    </p:spTree>
    <p:extLst>
      <p:ext uri="{BB962C8B-B14F-4D97-AF65-F5344CB8AC3E}">
        <p14:creationId xmlns:p14="http://schemas.microsoft.com/office/powerpoint/2010/main" val="1100020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0463" y="163383"/>
            <a:ext cx="88058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Таблица 2 - Трактовка функций финансов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933796"/>
              </p:ext>
            </p:extLst>
          </p:nvPr>
        </p:nvGraphicFramePr>
        <p:xfrm>
          <a:off x="1598141" y="563493"/>
          <a:ext cx="10363199" cy="5669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7621">
                  <a:extLst>
                    <a:ext uri="{9D8B030D-6E8A-4147-A177-3AD203B41FA5}">
                      <a16:colId xmlns:a16="http://schemas.microsoft.com/office/drawing/2014/main" val="2464312117"/>
                    </a:ext>
                  </a:extLst>
                </a:gridCol>
                <a:gridCol w="2825578">
                  <a:extLst>
                    <a:ext uri="{9D8B030D-6E8A-4147-A177-3AD203B41FA5}">
                      <a16:colId xmlns:a16="http://schemas.microsoft.com/office/drawing/2014/main" val="2817341949"/>
                    </a:ext>
                  </a:extLst>
                </a:gridCol>
              </a:tblGrid>
              <a:tr h="1022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Трактовка понятия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Источник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908929249"/>
                  </a:ext>
                </a:extLst>
              </a:tr>
              <a:tr h="920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Сущность финансов проявляется в трех функциях: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1) </a:t>
                      </a:r>
                      <a:r>
                        <a:rPr lang="ru-RU" sz="1200" dirty="0" err="1">
                          <a:effectLst/>
                        </a:rPr>
                        <a:t>перераспределительной</a:t>
                      </a:r>
                      <a:r>
                        <a:rPr lang="ru-RU" sz="1200" dirty="0">
                          <a:effectLst/>
                        </a:rPr>
                        <a:t>, меняющей структуру национального дохода общества;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2) регулирующей, меняющей мотивацию хозяйствующих субъектов ради достижения целей общества на том или ином этапе его развития;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3) контролирующей, оценивающей и сопоставляющей эффективность использования перераспределенных денежных средств в целях изменения параметров такого перераспределения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Финансы: учебник / под ред. Г.Б. Поляка. – 3-е изд., </a:t>
                      </a:r>
                      <a:r>
                        <a:rPr lang="ru-RU" sz="1200" dirty="0" err="1">
                          <a:effectLst/>
                        </a:rPr>
                        <a:t>перераб</a:t>
                      </a:r>
                      <a:r>
                        <a:rPr lang="ru-RU" sz="1200" dirty="0">
                          <a:effectLst/>
                        </a:rPr>
                        <a:t>. и доп. – М.: ЮНИТИ-ДАНА, 2008. – 703 с.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922517526"/>
                  </a:ext>
                </a:extLst>
              </a:tr>
              <a:tr h="7158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Выделяют две основные функции финансов: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1) распределительную, которая связана с распределением валового внутреннего продукта (ВВП), доходов от внешнеэкономической деятельности и части национального богатства;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2)контрольную, с помощью которой осуществляется контроль за складывающимися распределительными процессами и непрерывностью воспроизводственного процесса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Финансы: учебник / под ред. А.Г. Грязновой, Е.В. Маркиной. – М.: Финансы и статистика, 2009. – 504 с.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901382823"/>
                  </a:ext>
                </a:extLst>
              </a:tr>
              <a:tr h="51134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Сущность финансов проявляется в трех функциях: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</a:rPr>
                        <a:t>распределительной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</a:rPr>
                        <a:t>контрольной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</a:rPr>
                        <a:t>регулирующей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Финансы: учебник / под ред. В.В. Ковалева. – 2-е изд., перераб. и доп. – М.: ТК Велби : Проспект, 2010. – 640 с.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1341399749"/>
                  </a:ext>
                </a:extLst>
              </a:tr>
              <a:tr h="6136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Выделяют две основные функции финансов: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1) распределительную, которая связана с распределением ВВП и его основной части – национального дохода;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2) контрольную, с помощью которой осуществляется контроль за формированием и использованием денежных фондов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Финансы и кредит: учеб. пособие / под ред. А.М. Ковалевой – М.: Финансы и статистика, 2009. – 512 с.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959596260"/>
                  </a:ext>
                </a:extLst>
              </a:tr>
              <a:tr h="10226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Основные функции финансов следующие: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1) распределительная, которая связана с распределением стоимости произведенного общественного продукта, формированием у субъектов экономических отношений доходов и накоплений, созданием фондов денежных средств;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2) контрольная, которая определяется свойством финансов служить средством контроля за процессом стоимостного распределения и перераспределения общественного продукта, формирования и использования централизованных и децентрализованных фондов денежных средств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Финансы: учеб. пособие. – 2-е изд., </a:t>
                      </a:r>
                      <a:r>
                        <a:rPr lang="ru-RU" sz="1200" dirty="0" err="1">
                          <a:effectLst/>
                        </a:rPr>
                        <a:t>испр</a:t>
                      </a:r>
                      <a:r>
                        <a:rPr lang="ru-RU" sz="1200" dirty="0">
                          <a:effectLst/>
                        </a:rPr>
                        <a:t>. и доп. – </a:t>
                      </a:r>
                      <a:r>
                        <a:rPr lang="ru-RU" sz="1200" dirty="0" err="1">
                          <a:effectLst/>
                        </a:rPr>
                        <a:t>Кабанцева</a:t>
                      </a:r>
                      <a:r>
                        <a:rPr lang="ru-RU" sz="1200" dirty="0">
                          <a:effectLst/>
                        </a:rPr>
                        <a:t> Н.Г. М.: ИД «Дашков и К</a:t>
                      </a:r>
                      <a:r>
                        <a:rPr lang="ru-RU" sz="1200" baseline="30000" dirty="0">
                          <a:effectLst/>
                        </a:rPr>
                        <a:t>о</a:t>
                      </a:r>
                      <a:r>
                        <a:rPr lang="ru-RU" sz="1200" dirty="0">
                          <a:effectLst/>
                        </a:rPr>
                        <a:t>», 2012. – 452 с.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7" marR="39097" marT="0" marB="0"/>
                </a:tc>
                <a:extLst>
                  <a:ext uri="{0D108BD9-81ED-4DB2-BD59-A6C34878D82A}">
                    <a16:rowId xmlns:a16="http://schemas.microsoft.com/office/drawing/2014/main" val="3628993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009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4043" y="790454"/>
            <a:ext cx="10297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Конкретное содержание и общественное назначение финансов проявляется в их функциях.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71135" y="1889866"/>
            <a:ext cx="101902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Аккумулирующая (или накопительная) функция финансов выражается через процесс образования (накопления, мобилизации) денежных средств, необходимых для функционирования любой хозяйственной системы: </a:t>
            </a:r>
          </a:p>
          <a:p>
            <a:r>
              <a:rPr lang="ru-RU" dirty="0"/>
              <a:t>•	на уровне мировых финансовых отношений -  в процессе формирования финансовых фондов Международного валютного фонда. </a:t>
            </a:r>
          </a:p>
          <a:p>
            <a:r>
              <a:rPr lang="ru-RU" dirty="0"/>
              <a:t>•	на уровне государственных финансов (макроуровне) -  при исполнении доходной части бюджета и  создании централизованных средств государства всех уровней и внебюджетных фондов.</a:t>
            </a:r>
          </a:p>
          <a:p>
            <a:r>
              <a:rPr lang="ru-RU" dirty="0"/>
              <a:t>•	на уровне финансов предприятий (микроуровне) – при создании финансовых ресурсов хозяйствующих субъектов и образовании обособленных фондов предприятия (уставный, оплаты труда, амортизаций).</a:t>
            </a:r>
          </a:p>
          <a:p>
            <a:r>
              <a:rPr lang="ru-RU" dirty="0"/>
              <a:t>• </a:t>
            </a:r>
            <a:r>
              <a:rPr lang="ru-RU" i="1" dirty="0"/>
              <a:t>на уровне частных финансов</a:t>
            </a:r>
            <a:r>
              <a:rPr lang="ru-RU" dirty="0"/>
              <a:t> – при формировании денежных средств домохозяйств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2170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6421" y="143807"/>
            <a:ext cx="101654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Распределительная функция финансов выражается через процесс использования ранее мобилизованных денежных с средств для удовлетворения соответствующих целевых потребностей хозяйственной системы в финансовых ресурсах (рис. 3):</a:t>
            </a:r>
          </a:p>
          <a:p>
            <a:r>
              <a:rPr lang="ru-RU" dirty="0"/>
              <a:t>•	на уровне мировых финансовых отношений - при осуществлении финансовых программ межнациональных финансовых институтов.</a:t>
            </a:r>
          </a:p>
          <a:p>
            <a:r>
              <a:rPr lang="ru-RU" dirty="0"/>
              <a:t>•	на уровне государственных финансов – при исполнении расходной части бюджета.</a:t>
            </a:r>
          </a:p>
          <a:p>
            <a:r>
              <a:rPr lang="ru-RU" dirty="0"/>
              <a:t>•	на уровне субъекта хозяйствования – при распределении полученной прибыли.</a:t>
            </a:r>
          </a:p>
          <a:p>
            <a:r>
              <a:rPr lang="ru-RU" dirty="0"/>
              <a:t>•	на уровне частных финансов – при распределения доходов домохозяйств.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625" y="2729130"/>
            <a:ext cx="8154955" cy="422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83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705232" y="98855"/>
            <a:ext cx="10181968" cy="26113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Регулирующая функция финансов  тесно связана с вмешательством государства с помощью финансов в процесс воспроизводства:</a:t>
            </a:r>
          </a:p>
          <a:p>
            <a:pPr algn="ctr"/>
            <a:r>
              <a:rPr lang="ru-RU"/>
              <a:t>•	на микроуровне (предприятие) эта функция стимулирует его деятельность, создавая различные фонды, которые способствуют улучшению качества производственного процесса, увеличению его объема, улучшению материального положения работающих.</a:t>
            </a:r>
          </a:p>
          <a:p>
            <a:pPr algn="ctr"/>
            <a:r>
              <a:rPr lang="ru-RU"/>
              <a:t>•	на макроуровне (государство) – эта функция, используя государственные расходы, налоги, госкредит, достигают таких же результатов.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705232" y="2858528"/>
            <a:ext cx="10181968" cy="1491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Контрольная функция финансов выражается через финансовый контроль за количественными и качественными параметрами процессов как мобилизации, так и использования финансовых ресурсов.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878227" y="4728519"/>
            <a:ext cx="10008973" cy="17052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Таким образом, данные функции позволяют раскрыть сущность финансов и вытекающих из них финансовых отношений как на стадии формирования средств, так и в их последующем использовании субъектами экономики.</a:t>
            </a:r>
          </a:p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290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2558" y="637917"/>
            <a:ext cx="5577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Финансовая система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524000" y="1285103"/>
            <a:ext cx="9910119" cy="675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Понятие «финансовая система» является развитием общего понятия – «финансы».</a:t>
            </a:r>
          </a:p>
        </p:txBody>
      </p:sp>
      <p:sp>
        <p:nvSpPr>
          <p:cNvPr id="4" name="Облачко с текстом: овальное 3"/>
          <p:cNvSpPr/>
          <p:nvPr/>
        </p:nvSpPr>
        <p:spPr>
          <a:xfrm>
            <a:off x="1466334" y="2117124"/>
            <a:ext cx="10322011" cy="382235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Финансовая система </a:t>
            </a:r>
            <a:r>
              <a:rPr lang="ru-RU" sz="2000" dirty="0"/>
              <a:t>представляет собой совокупность различных сфер и звеньев финансовых отношений, характеризуемых особенностями в формировании, распределении и использовании фондов денежных средств, разной ролью в общественном воспроизводстве, и системы государственных и корпоративных финансовых органов.</a:t>
            </a:r>
          </a:p>
        </p:txBody>
      </p:sp>
    </p:spTree>
    <p:extLst>
      <p:ext uri="{BB962C8B-B14F-4D97-AF65-F5344CB8AC3E}">
        <p14:creationId xmlns:p14="http://schemas.microsoft.com/office/powerpoint/2010/main" val="1319968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/>
          <p:cNvSpPr/>
          <p:nvPr/>
        </p:nvSpPr>
        <p:spPr>
          <a:xfrm>
            <a:off x="1713471" y="131806"/>
            <a:ext cx="8493211" cy="128510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Типы финансовых систем: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Банковский тип финансовой системы.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2.	Рыночный тип финансовой системы. 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3.	Бюджетный тип финансовой системы.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72995" y="1507522"/>
            <a:ext cx="4036540" cy="6755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Характеристика финансовой системы банковского типа: 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72995" y="2257159"/>
            <a:ext cx="4036540" cy="33857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1. Основная часть национального дохода страны перераспределяется через рынок ссудных капиталов (большинство  стран Европы).</a:t>
            </a:r>
          </a:p>
          <a:p>
            <a:r>
              <a:rPr lang="ru-RU" sz="1600" dirty="0"/>
              <a:t>2. Аккумулируется значительная часть свободных финансовых ресурсов юридических и физических лиц  (и банки уже от своего имени распределяют их: кредитуя, инвестируя, оперируя на фондовом рынке).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4374292" y="1507522"/>
            <a:ext cx="3435179" cy="6755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Характеристика финансовой системы рыночного типа: 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374291" y="2257159"/>
            <a:ext cx="3435179" cy="3056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1. Основная часть национального дохода страны перераспределяется через фондовый рынок. </a:t>
            </a:r>
          </a:p>
          <a:p>
            <a:r>
              <a:rPr lang="ru-RU" sz="1600" dirty="0"/>
              <a:t>2.	Используется  в США, Канаде, некоторых других странах.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7974228" y="1499282"/>
            <a:ext cx="4036540" cy="6755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Характеристика финансовой системы бюджетного типа: 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8073081" y="2257159"/>
            <a:ext cx="3937687" cy="38553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1. Основная часть национального дохода в централизованном порядке перераспределяется государством через систему бюджетов и внебюджетных фондов. (используется в России, Швеции, Китае в ряде других стран).</a:t>
            </a:r>
          </a:p>
          <a:p>
            <a:r>
              <a:rPr lang="ru-RU" sz="1600" dirty="0"/>
              <a:t>2. Отличается жестким налоговым прессингом и высоким удельным весом государственной собственности в экономике.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324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135" y="3043455"/>
            <a:ext cx="10297297" cy="27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4 - Современная финансовая система Российской Федерации (по формам организации)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3317236" y="319762"/>
            <a:ext cx="6399377" cy="7277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Современная финансовая система Российской Федерации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3317236" y="1235676"/>
            <a:ext cx="6399377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подсистемы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1054443" y="1828798"/>
            <a:ext cx="3245708" cy="49230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Хозяйствующие субъекты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4567880" y="1828797"/>
            <a:ext cx="3245708" cy="49230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Население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8081318" y="1828797"/>
            <a:ext cx="3789405" cy="49230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Государство и местное самоуправление</a:t>
            </a:r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8081317" y="2483412"/>
            <a:ext cx="3789405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Публичные финансы</a:t>
            </a: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4567880" y="2483412"/>
            <a:ext cx="3245708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Финансы домохозяйств</a:t>
            </a:r>
          </a:p>
        </p:txBody>
      </p:sp>
      <p:sp>
        <p:nvSpPr>
          <p:cNvPr id="13" name="Прямоугольник: скругленные углы 12"/>
          <p:cNvSpPr/>
          <p:nvPr/>
        </p:nvSpPr>
        <p:spPr>
          <a:xfrm>
            <a:off x="1054443" y="2483412"/>
            <a:ext cx="3245707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Финансы организации	</a:t>
            </a:r>
          </a:p>
        </p:txBody>
      </p:sp>
      <p:cxnSp>
        <p:nvCxnSpPr>
          <p:cNvPr id="15" name="Прямая соединительная линия 14"/>
          <p:cNvCxnSpPr>
            <a:stCxn id="6" idx="2"/>
          </p:cNvCxnSpPr>
          <p:nvPr/>
        </p:nvCxnSpPr>
        <p:spPr>
          <a:xfrm flipH="1">
            <a:off x="6516924" y="1047550"/>
            <a:ext cx="1" cy="188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682314" y="1540476"/>
            <a:ext cx="0" cy="2883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9135762" y="1540476"/>
            <a:ext cx="0" cy="2883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9" idx="0"/>
          </p:cNvCxnSpPr>
          <p:nvPr/>
        </p:nvCxnSpPr>
        <p:spPr>
          <a:xfrm>
            <a:off x="6188675" y="1540476"/>
            <a:ext cx="2059" cy="2883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682314" y="2321103"/>
            <a:ext cx="0" cy="162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135762" y="2321103"/>
            <a:ext cx="0" cy="162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9" idx="2"/>
            <a:endCxn id="12" idx="0"/>
          </p:cNvCxnSpPr>
          <p:nvPr/>
        </p:nvCxnSpPr>
        <p:spPr>
          <a:xfrm>
            <a:off x="6190734" y="2321104"/>
            <a:ext cx="0" cy="162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: скругленные углы 29"/>
          <p:cNvSpPr/>
          <p:nvPr/>
        </p:nvSpPr>
        <p:spPr>
          <a:xfrm>
            <a:off x="1034643" y="3961768"/>
            <a:ext cx="10816279" cy="10132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В финансовую систему РФ включены все финансовые учреждения страны, обслуживающие денежное обращение.</a:t>
            </a:r>
          </a:p>
        </p:txBody>
      </p:sp>
    </p:spTree>
    <p:extLst>
      <p:ext uri="{BB962C8B-B14F-4D97-AF65-F5344CB8AC3E}">
        <p14:creationId xmlns:p14="http://schemas.microsoft.com/office/powerpoint/2010/main" val="228398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2708" y="549969"/>
            <a:ext cx="8911687" cy="801036"/>
          </a:xfrm>
        </p:spPr>
        <p:txBody>
          <a:bodyPr/>
          <a:lstStyle/>
          <a:p>
            <a:r>
              <a:rPr lang="ru-RU" b="1" dirty="0"/>
              <a:t>1.	Сущность и функции финансов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655805" y="1351005"/>
            <a:ext cx="10272584" cy="2108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Термин «финансы» происходит от латинского слова «</a:t>
            </a:r>
            <a:r>
              <a:rPr lang="ru-RU" sz="2400" dirty="0" err="1"/>
              <a:t>finis</a:t>
            </a:r>
            <a:r>
              <a:rPr lang="ru-RU" sz="2400" dirty="0"/>
              <a:t>» (финиш), означающего конец, окончание, а именно, завершение платежа, оконченный расчет. Позднее от слова «</a:t>
            </a:r>
            <a:r>
              <a:rPr lang="ru-RU" sz="2400" dirty="0" err="1"/>
              <a:t>finis</a:t>
            </a:r>
            <a:r>
              <a:rPr lang="ru-RU" sz="2400" dirty="0"/>
              <a:t>» произошло слово «</a:t>
            </a:r>
            <a:r>
              <a:rPr lang="ru-RU" sz="2400" dirty="0" err="1"/>
              <a:t>financia</a:t>
            </a:r>
            <a:r>
              <a:rPr lang="ru-RU" sz="2400" dirty="0"/>
              <a:t>» (финансы), обозначающее денежный платеж.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1655805" y="3525796"/>
            <a:ext cx="10272584" cy="25990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Термин «финансы» возник в XII – XV вв. в торговых городах Италии и сначала обозначал любой денежный платеж. В дальнейшем термин получил международное распространение и стал употребляться как понятие, связанное с системой денежных отношений между населением и государством по поводу образования государственных фондов денежных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2911256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010032" y="230659"/>
            <a:ext cx="9770076" cy="6260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Звенья финансовой системы можно сгруппировать в три крупных блока, каждый из которых также имеет внутреннюю структуру: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42277" y="978929"/>
            <a:ext cx="3908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I. </a:t>
            </a:r>
            <a:r>
              <a:rPr lang="ru-RU" dirty="0"/>
              <a:t>Централизованные финансы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42277" y="1438190"/>
            <a:ext cx="4144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II. </a:t>
            </a:r>
            <a:r>
              <a:rPr lang="ru-RU" dirty="0"/>
              <a:t>Децентрализованные финансы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42277" y="1897452"/>
            <a:ext cx="41328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III. </a:t>
            </a:r>
            <a:r>
              <a:rPr lang="ru-RU" dirty="0"/>
              <a:t>Финансы домашних хозяйств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263611" y="2413687"/>
            <a:ext cx="11516497" cy="617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I. </a:t>
            </a:r>
            <a:r>
              <a:rPr lang="ru-RU" b="1" dirty="0"/>
              <a:t>Централизованные финансы</a:t>
            </a:r>
            <a:r>
              <a:rPr lang="en-US" b="1" dirty="0"/>
              <a:t>:</a:t>
            </a:r>
            <a:r>
              <a:rPr lang="ru-RU" b="1" dirty="0"/>
              <a:t> 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263610" y="3127624"/>
            <a:ext cx="11516497" cy="51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1. Государственный бюджет.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263610" y="3669957"/>
            <a:ext cx="11516497" cy="318804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Размер и структура государственного бюджета характеризуют уровень социально- экономического развития страны. Основным источником формирования бюджета служат налоги с физических и юридических лиц. Остальная доходная часть бюджета пополняется за счет неналоговых источников. Собранные доходы используются на решение многочисленных задач, принятых на себя государством: развитие здравоохранения, образования, жилищного строительства, поддержку пожилых граждан и т.п.</a:t>
            </a:r>
          </a:p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Состоит из трех самостоятельных звеньев: </a:t>
            </a:r>
          </a:p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- федерального бюджета РФ; </a:t>
            </a:r>
          </a:p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- бюджетов национально- государственных и административно- территориальных образований; </a:t>
            </a:r>
          </a:p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- бюджетов муниципальных образований.</a:t>
            </a:r>
          </a:p>
          <a:p>
            <a:r>
              <a:rPr lang="ru-RU" sz="1400" dirty="0">
                <a:latin typeface="+mj-lt"/>
                <a:cs typeface="Times New Roman" panose="02020603050405020304" pitchFamily="18" charset="0"/>
              </a:rPr>
              <a:t>Бюджет состоит из двух взаимосвязанных групп статей: доходных и расходных. В доходной части бюджета содержатся источники поступления средств и их количественные параметры. В расходной части определяются направления, сферы, в которых расходуются деньги, их количественные параметры.</a:t>
            </a:r>
          </a:p>
        </p:txBody>
      </p:sp>
    </p:spTree>
    <p:extLst>
      <p:ext uri="{BB962C8B-B14F-4D97-AF65-F5344CB8AC3E}">
        <p14:creationId xmlns:p14="http://schemas.microsoft.com/office/powerpoint/2010/main" val="1763636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/>
          <p:cNvSpPr/>
          <p:nvPr/>
        </p:nvSpPr>
        <p:spPr>
          <a:xfrm>
            <a:off x="1729945" y="86498"/>
            <a:ext cx="8690919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2. Государственный кредит 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64757" y="560173"/>
            <a:ext cx="11615351" cy="115124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Государственный кредит отражает кредитные отношения по поводу привлечения государством временно свободных денежных средств населения, предприятий и организаций для финансирования государственных расходов. Государственный кредит основан на добровольности платежей в казну государства; привлекается через размещение государственных займов, денежно-вещевых лотерей и других ценных бумаг.</a:t>
            </a:r>
          </a:p>
          <a:p>
            <a:r>
              <a:rPr lang="ru-RU" sz="1400" dirty="0"/>
              <a:t>Государственный кредит- это также и внешние займы государства для покрытия дефицита бюджета.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1729942" y="1824678"/>
            <a:ext cx="8690919" cy="477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3. Государственные внебюджетные фонды 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164757" y="2305553"/>
            <a:ext cx="11615351" cy="84849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Государственные внебюджетные фонды предназначены для реализации социальных функций государства. Являются федеральной собственностью, но действуют как самостоятельные финансово-кредитные учреждения финансовой системы (Фонд социального страхования, Фонд обязательного медицинского страхования, Пенсионный фонд). 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1729942" y="3299766"/>
            <a:ext cx="8690919" cy="4572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4. Фонды личного и имущественного страхования 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164757" y="3756967"/>
            <a:ext cx="11582400" cy="102973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Фонды личного и имущественного страхования предназначены для возмещения ущерба, нанесенного стихийными бедствиями предприятиям и населению, а также для выплаты застрахованному лицу или его семье материального обеспечения при наступлении страхового случая (а также способствуют проведению мероприятий по предупреждению несчастных случаев).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1729941" y="4932415"/>
            <a:ext cx="8690919" cy="4572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5. Фондовый рынок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164757" y="5389616"/>
            <a:ext cx="11582400" cy="102973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dirty="0"/>
              <a:t>Фондовый рынок- вид финансовых отношений, возникающий в результате купли- продажи специфических финансовых активов (ценных бумаг).</a:t>
            </a:r>
          </a:p>
          <a:p>
            <a:r>
              <a:rPr lang="ru-RU" sz="1400" dirty="0"/>
              <a:t>Фондовый рынок обеспечивает перемещение капитала в отрасли с высоким уровнем дохода, служит мобилизации и эффективному использованию временно свободных денежных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1371916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771132" y="584892"/>
            <a:ext cx="9926595" cy="527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II. </a:t>
            </a:r>
            <a:r>
              <a:rPr lang="ru-RU"/>
              <a:t>Децентрализованные финансы: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771132" y="1243915"/>
            <a:ext cx="9926595" cy="11285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1. Финансы коммерческих предприятий и организаций обслуживают материальное производство, создание валового внутреннего продукта, его распределение внутри предприятий и перераспределение части этого продукта в бюджет и внебюджетные фонды.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771132" y="2438403"/>
            <a:ext cx="9926595" cy="6919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2. Финансы посредников (кредитных организаций, частных пенсионных фондов, страховых организаций и других финансовых институтов).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1771133" y="3196283"/>
            <a:ext cx="9926595" cy="43660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3. Финансы некоммерческих организаций.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1771133" y="4226016"/>
            <a:ext cx="9926595" cy="527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III. Финансы домашних хозяйств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1771133" y="4868563"/>
            <a:ext cx="9926595" cy="17217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Финансы домашних хозяйств- экономические отношения, возникающие при реальном обороте денег в секторе домашних хозяйств. Финансы домохозяйств являются материальной основой их жизни. Они предполагают контроль за предстоящими доходами и расходами в рамках отдельной экономической ячейки 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2774111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4427" y="715318"/>
            <a:ext cx="4097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3.	Финансовая политика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774357" y="1441622"/>
            <a:ext cx="1112108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Финансовая политика использует существующие в государстве финансовые отношения и законодательно оформленные условия их практической реализации как базовый инструментарий для выполнения своих задач.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774357" y="2450757"/>
            <a:ext cx="11121081" cy="11491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Финансовая политика является структурным элементом системы управления финансами. От нее зависит эффективность использования финансовых отношений в экономике. Финансовая политика призвана обеспечивать реализацию целей и задач социально-экономической политики государства.</a:t>
            </a:r>
          </a:p>
        </p:txBody>
      </p:sp>
      <p:sp>
        <p:nvSpPr>
          <p:cNvPr id="5" name="Облачко с текстом: овальное 4"/>
          <p:cNvSpPr/>
          <p:nvPr/>
        </p:nvSpPr>
        <p:spPr>
          <a:xfrm>
            <a:off x="864973" y="3855308"/>
            <a:ext cx="10939849" cy="2636108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Финансовая политика </a:t>
            </a:r>
            <a:r>
              <a:rPr lang="ru-RU" dirty="0"/>
              <a:t>- это совокупность государственных мероприятий, направленных на мобилизацию финансовых ресурсов, их оптимальное распределение и рациональное использование. </a:t>
            </a:r>
          </a:p>
        </p:txBody>
      </p:sp>
    </p:spTree>
    <p:extLst>
      <p:ext uri="{BB962C8B-B14F-4D97-AF65-F5344CB8AC3E}">
        <p14:creationId xmlns:p14="http://schemas.microsoft.com/office/powerpoint/2010/main" val="1434609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886466" y="131805"/>
            <a:ext cx="9827740" cy="1145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Главной целью финансовой политики </a:t>
            </a:r>
            <a:r>
              <a:rPr lang="ru-RU" dirty="0"/>
              <a:t>является обеспечение соответствующими финансовыми ресурсами реализации государством и местными органами самоуправления возложенных на них функций.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886466" y="1404551"/>
            <a:ext cx="9827740" cy="26484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/>
              <a:t>Основными задачами </a:t>
            </a:r>
            <a:r>
              <a:rPr lang="ru-RU" dirty="0"/>
              <a:t>являются:</a:t>
            </a:r>
          </a:p>
          <a:p>
            <a:pPr marL="285750" indent="-285750">
              <a:buFontTx/>
              <a:buChar char="-"/>
            </a:pPr>
            <a:r>
              <a:rPr lang="ru-RU" dirty="0"/>
              <a:t>обеспечение условий для мобилизации финансовых ресурсов в минимально необходимых размерах;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оптимальное распределение и рациональное использование финансовых ресурсов; </a:t>
            </a:r>
          </a:p>
          <a:p>
            <a:pPr marL="285750" indent="-285750">
              <a:buFontTx/>
              <a:buChar char="-"/>
            </a:pPr>
            <a:r>
              <a:rPr lang="ru-RU" dirty="0"/>
              <a:t>регулирование и стимулирование финансовыми методами социально-экономического развития общества; </a:t>
            </a:r>
          </a:p>
          <a:p>
            <a:pPr marL="285750" indent="-285750">
              <a:buFontTx/>
              <a:buChar char="-"/>
            </a:pPr>
            <a:r>
              <a:rPr lang="ru-RU" dirty="0"/>
              <a:t>разработка финансового механизма в соответствии с реалиями рыночной экономики; создание эффективной системы управления финансами.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886466" y="4180702"/>
            <a:ext cx="9827740" cy="2129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/>
              <a:t>Объектами финансовой политики </a:t>
            </a:r>
            <a:r>
              <a:rPr lang="ru-RU" dirty="0"/>
              <a:t>являются финансовые ресурсы, доходы и расходы государства, органов местного самоуправления и хозяйствующих субъектов. Субъектами финансовой политики выступают органы законодательной и исполнительной власти (в отношении государственной и муниципальной финансовой политики), собственники и органы управления хозяйствующих субъектов (в отношении финансовой политики хозяйствующих субъектов).</a:t>
            </a:r>
          </a:p>
        </p:txBody>
      </p:sp>
    </p:spTree>
    <p:extLst>
      <p:ext uri="{BB962C8B-B14F-4D97-AF65-F5344CB8AC3E}">
        <p14:creationId xmlns:p14="http://schemas.microsoft.com/office/powerpoint/2010/main" val="241331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: скругленные углы 6"/>
          <p:cNvSpPr/>
          <p:nvPr/>
        </p:nvSpPr>
        <p:spPr>
          <a:xfrm>
            <a:off x="1673182" y="169528"/>
            <a:ext cx="1448958" cy="162401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финансовой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политики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</a:t>
            </a:r>
            <a:endParaRPr lang="ru-RU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3454871" y="234330"/>
            <a:ext cx="7814491" cy="3810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научно-обоснованных концепций развития финансов</a:t>
            </a:r>
            <a:endParaRPr lang="ru-RU" sz="14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3454871" y="710071"/>
            <a:ext cx="7814491" cy="5429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основных направлений использования финансов на перспективу и текущий период</a:t>
            </a:r>
            <a:endParaRPr lang="ru-RU" sz="14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3454871" y="1347737"/>
            <a:ext cx="7814491" cy="5048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Осуществление практических действий, направленных на достижение поставленных целей</a:t>
            </a:r>
            <a:endParaRPr lang="ru-RU" sz="14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/>
          <p:cNvCxnSpPr>
            <a:endCxn id="8" idx="1"/>
          </p:cNvCxnSpPr>
          <p:nvPr/>
        </p:nvCxnSpPr>
        <p:spPr>
          <a:xfrm>
            <a:off x="3122140" y="424830"/>
            <a:ext cx="3327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9" idx="1"/>
          </p:cNvCxnSpPr>
          <p:nvPr/>
        </p:nvCxnSpPr>
        <p:spPr>
          <a:xfrm>
            <a:off x="3122140" y="981533"/>
            <a:ext cx="33273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0" idx="1"/>
          </p:cNvCxnSpPr>
          <p:nvPr/>
        </p:nvCxnSpPr>
        <p:spPr>
          <a:xfrm>
            <a:off x="3122140" y="1600149"/>
            <a:ext cx="33273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425591" y="1984038"/>
            <a:ext cx="83861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5 -  Содержание финансовой политики государства</a:t>
            </a:r>
          </a:p>
        </p:txBody>
      </p:sp>
      <p:sp>
        <p:nvSpPr>
          <p:cNvPr id="20" name="Прямоугольник: скругленные противолежащие углы 19"/>
          <p:cNvSpPr/>
          <p:nvPr/>
        </p:nvSpPr>
        <p:spPr>
          <a:xfrm>
            <a:off x="280087" y="2464474"/>
            <a:ext cx="11763632" cy="9727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Исторические условия оказывают существенное влияние на разработку финансовой политики. Она должна учитывать особенности развития общества, международную обстановку, реальные экономичес­кие и финансовые возможности государства. Финансовая политика зависит от государственного устройства, стадии развития, устой­чивости политической системы. </a:t>
            </a:r>
          </a:p>
        </p:txBody>
      </p:sp>
      <p:sp>
        <p:nvSpPr>
          <p:cNvPr id="21" name="Прямоугольник: скругленные противолежащие углы 20"/>
          <p:cNvSpPr/>
          <p:nvPr/>
        </p:nvSpPr>
        <p:spPr>
          <a:xfrm>
            <a:off x="280087" y="3654928"/>
            <a:ext cx="11763632" cy="58379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Финансовая политика всегда является переплетением широкой гаммы разнообразных интересов отдельных политических партий и властных структур, центральных и местных органов власти и управления, различных слоев населения.</a:t>
            </a:r>
          </a:p>
        </p:txBody>
      </p:sp>
      <p:sp>
        <p:nvSpPr>
          <p:cNvPr id="22" name="Прямоугольник: скругленные противолежащие углы 21"/>
          <p:cNvSpPr/>
          <p:nvPr/>
        </p:nvSpPr>
        <p:spPr>
          <a:xfrm>
            <a:off x="280087" y="4456465"/>
            <a:ext cx="11763632" cy="74430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Государство, включая в себя высшие органы власти и управления, является субъектом выработки финансовой политики. Для того, чтобы сформировать финансовую политику государства следует разработать концептуальные основы определения принципов и направлений этой политики, разработать конкретные мероприятия по реализации поставленных задач.</a:t>
            </a:r>
          </a:p>
        </p:txBody>
      </p:sp>
      <p:sp>
        <p:nvSpPr>
          <p:cNvPr id="23" name="Прямоугольник: скругленные противолежащие углы 22"/>
          <p:cNvSpPr/>
          <p:nvPr/>
        </p:nvSpPr>
        <p:spPr>
          <a:xfrm>
            <a:off x="280087" y="5385561"/>
            <a:ext cx="11763632" cy="95637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Комплексный подход является важным элементом при разработке финансовой политики. Он предусматривает согласование мероприятий, проводимых во всех звеньях финансовой системы, путем их ориентации на выполнение основной задачи определенного этапа развития, а также обеспечение тесной взаимосвязи между составными частями экономической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3191345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832021" y="115334"/>
            <a:ext cx="10256108" cy="51898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Элементы государственной финансовой политики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3023286" y="714635"/>
            <a:ext cx="8517924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единый комплекс действий государства по установлению совокупности налогов и сборов (налоговой системы) и контролю за их эффективной реализацией в целях обеспечения развития общества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52401" y="714635"/>
            <a:ext cx="2640227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Налоговая политика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152397" y="1709352"/>
            <a:ext cx="2640227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Таможенная политика</a:t>
            </a: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3023286" y="1713471"/>
            <a:ext cx="8517924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комплекс мер, применяемых государством в целях установления определенного режима таможенного налогообложения для обеспечения экономической безопасности государства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152397" y="2721578"/>
            <a:ext cx="2640227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Денежно-кредитная политика</a:t>
            </a:r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3023286" y="2721578"/>
            <a:ext cx="8517924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совокупность государственных мероприятий в области денежного обращения и кредита, направленных на достижение экономического роста, сдерживание инфляции и обеспечение занятости населения</a:t>
            </a:r>
          </a:p>
        </p:txBody>
      </p:sp>
      <p:sp>
        <p:nvSpPr>
          <p:cNvPr id="9" name="Прямоугольник: скругленные углы 8"/>
          <p:cNvSpPr/>
          <p:nvPr/>
        </p:nvSpPr>
        <p:spPr>
          <a:xfrm>
            <a:off x="152399" y="3749248"/>
            <a:ext cx="2640227" cy="72081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Инвестиционная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политика</a:t>
            </a:r>
          </a:p>
        </p:txBody>
      </p:sp>
      <p:sp>
        <p:nvSpPr>
          <p:cNvPr id="10" name="Прямоугольник: скругленные углы 9"/>
          <p:cNvSpPr/>
          <p:nvPr/>
        </p:nvSpPr>
        <p:spPr>
          <a:xfrm>
            <a:off x="3023286" y="3749247"/>
            <a:ext cx="8517924" cy="72081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совокупность государственных мероприятий, направленных на создание благоприятного инвестиционного климата в стране</a:t>
            </a:r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152397" y="4549347"/>
            <a:ext cx="2640227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Бюджетная 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политика</a:t>
            </a: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3023286" y="4549347"/>
            <a:ext cx="8517924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целенаправленная деятельность государства, связанная с формированием и распределением централизованного фонда денежных средств, предназначенного для удовлетворения общегосударственных потребностей</a:t>
            </a:r>
          </a:p>
        </p:txBody>
      </p:sp>
      <p:sp>
        <p:nvSpPr>
          <p:cNvPr id="13" name="Прямоугольник: скругленные углы 12"/>
          <p:cNvSpPr/>
          <p:nvPr/>
        </p:nvSpPr>
        <p:spPr>
          <a:xfrm>
            <a:off x="152396" y="5547153"/>
            <a:ext cx="2640227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Социальная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политика</a:t>
            </a:r>
          </a:p>
        </p:txBody>
      </p:sp>
      <p:sp>
        <p:nvSpPr>
          <p:cNvPr id="14" name="Прямоугольник: скругленные углы 13"/>
          <p:cNvSpPr/>
          <p:nvPr/>
        </p:nvSpPr>
        <p:spPr>
          <a:xfrm>
            <a:off x="3023286" y="5544066"/>
            <a:ext cx="8517924" cy="9185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важнейшая составная часть государственной внутренней политики, направленная на обеспечение расширенного воспроизводства населения и поддержание стабильности в обществе</a:t>
            </a:r>
          </a:p>
        </p:txBody>
      </p:sp>
      <p:cxnSp>
        <p:nvCxnSpPr>
          <p:cNvPr id="16" name="Прямая со стрелкой 15"/>
          <p:cNvCxnSpPr>
            <a:stCxn id="4" idx="3"/>
            <a:endCxn id="3" idx="1"/>
          </p:cNvCxnSpPr>
          <p:nvPr/>
        </p:nvCxnSpPr>
        <p:spPr>
          <a:xfrm>
            <a:off x="2792628" y="1173894"/>
            <a:ext cx="2306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3"/>
            <a:endCxn id="6" idx="1"/>
          </p:cNvCxnSpPr>
          <p:nvPr/>
        </p:nvCxnSpPr>
        <p:spPr>
          <a:xfrm>
            <a:off x="2792624" y="2168611"/>
            <a:ext cx="230662" cy="4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3"/>
            <a:endCxn id="8" idx="1"/>
          </p:cNvCxnSpPr>
          <p:nvPr/>
        </p:nvCxnSpPr>
        <p:spPr>
          <a:xfrm>
            <a:off x="2792624" y="3180837"/>
            <a:ext cx="2306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3"/>
            <a:endCxn id="10" idx="1"/>
          </p:cNvCxnSpPr>
          <p:nvPr/>
        </p:nvCxnSpPr>
        <p:spPr>
          <a:xfrm flipV="1">
            <a:off x="2792626" y="4109653"/>
            <a:ext cx="2306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1" idx="3"/>
            <a:endCxn id="12" idx="1"/>
          </p:cNvCxnSpPr>
          <p:nvPr/>
        </p:nvCxnSpPr>
        <p:spPr>
          <a:xfrm>
            <a:off x="2792624" y="5008606"/>
            <a:ext cx="2306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3" idx="3"/>
            <a:endCxn id="14" idx="1"/>
          </p:cNvCxnSpPr>
          <p:nvPr/>
        </p:nvCxnSpPr>
        <p:spPr>
          <a:xfrm flipV="1">
            <a:off x="2792623" y="6003325"/>
            <a:ext cx="230663" cy="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211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516" y="251928"/>
            <a:ext cx="8632113" cy="555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6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622854" y="107092"/>
            <a:ext cx="10486768" cy="15157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/>
              <a:t>По территориальному критерию </a:t>
            </a:r>
            <a:r>
              <a:rPr lang="ru-RU" dirty="0"/>
              <a:t>выделяют общегосударственную (федеральную), региональную и местную финансовую политику. Разработка финансовой политики на каждом уровне управления позволяет в дальнейшем обеспечить финансовую основу развития как государства в целом, так и каждого территориального и муниципального образования.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622854" y="1795850"/>
            <a:ext cx="10486768" cy="74552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/>
              <a:t>По временному критерию финансовая политика делится на финансовую стратегию и финансовую тактику.</a:t>
            </a:r>
            <a:endParaRPr lang="ru-RU" dirty="0"/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622854" y="2747320"/>
            <a:ext cx="10486768" cy="63019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/>
              <a:t>Государственная и муниципальная финансовая политика имеет сложную классификационную структуру. </a:t>
            </a:r>
            <a:endParaRPr lang="ru-RU" dirty="0"/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1622854" y="3661720"/>
            <a:ext cx="10486768" cy="38305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/>
              <a:t>С учетом различных специальных критериев (признаков) различают: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22854" y="4386649"/>
            <a:ext cx="103714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	уровню управления: федеральную, региональную и местную финансовую политику;</a:t>
            </a:r>
          </a:p>
          <a:p>
            <a:r>
              <a:rPr lang="ru-RU" dirty="0"/>
              <a:t>•	по признаку целевой направленности: стимулирующую и сдерживающую финансовую политику;</a:t>
            </a:r>
          </a:p>
          <a:p>
            <a:r>
              <a:rPr lang="ru-RU" dirty="0"/>
              <a:t>•	по отношению к сегментам финансового рынка: валютную, денежно-кредитную и страховую политику.</a:t>
            </a:r>
          </a:p>
        </p:txBody>
      </p:sp>
    </p:spTree>
    <p:extLst>
      <p:ext uri="{BB962C8B-B14F-4D97-AF65-F5344CB8AC3E}">
        <p14:creationId xmlns:p14="http://schemas.microsoft.com/office/powerpoint/2010/main" val="542530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708" y="565988"/>
            <a:ext cx="11911914" cy="30469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i="1" dirty="0"/>
              <a:t>Государственная (муниципальная) финансовая политика </a:t>
            </a:r>
            <a:r>
              <a:rPr lang="ru-RU" sz="1600" dirty="0"/>
              <a:t>имеет решающее значение для экономики страны, так как охватывает не только ее макроуровень, но и отдельные отрасли, микроэкономику и социальную сферу. В ее составе выделяется </a:t>
            </a:r>
            <a:r>
              <a:rPr lang="ru-RU" sz="1600" b="1" i="1" dirty="0"/>
              <a:t>федеральная (общегосударственная) финансовая политика</a:t>
            </a:r>
            <a:r>
              <a:rPr lang="ru-RU" sz="1600" dirty="0"/>
              <a:t>. Она определяет концепцию и направление использования финансов в целях финансового обеспечения социально-экономической стратегии и тактики развития страны, сфер экономики, отраслей и территорий, реструктуризации экономики, ускоренного развития отдельных ее сегментов, рыночной и социальной инфраструктуры и т.д. </a:t>
            </a:r>
            <a:r>
              <a:rPr lang="ru-RU" sz="1600" b="1" i="1" dirty="0"/>
              <a:t>Общегосударственная финансовая политика </a:t>
            </a:r>
            <a:r>
              <a:rPr lang="ru-RU" sz="1600" dirty="0"/>
              <a:t>(ее концепция, стратегия и тактика) разрабатывается Минфином России с учетом концепции, стратегии и тактики экономической политики государства, а также бюджетных посланий Президента Российской Федерации Федеральному собранию Российской Федерации. </a:t>
            </a:r>
            <a:r>
              <a:rPr lang="ru-RU" sz="1600" i="1" dirty="0"/>
              <a:t>Федеральная финансовая политика </a:t>
            </a:r>
            <a:r>
              <a:rPr lang="ru-RU" sz="1600" dirty="0"/>
              <a:t>является базой при формировании региональной и местной финансовой политики, хотя это не исключает специфики и относительной самостоятельности последних.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7708" y="4161805"/>
            <a:ext cx="11911914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i="1" dirty="0"/>
              <a:t>Региональная и местная финансовая политика </a:t>
            </a:r>
            <a:r>
              <a:rPr lang="ru-RU" sz="1600" i="1" dirty="0"/>
              <a:t>строится с учетом особенностей экономики, финансов и социальной сферы субъектов Федерации и муниципальных образований, установленных законодательством доходных и расходных полномочий названных уровней власти. Цели и задачи региональной и муниципальной финансовой политики адаптированы к специфике конкретного субъекта Российской Федерации, должны конкретизировать цели и задачи федеральной политики на территориальном уровне, что обеспечивает синхронность и территориальную преемственность государственной финансовой политики, а значит, и ее эффективность в целом.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7185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5706"/>
          </a:xfrm>
        </p:spPr>
        <p:txBody>
          <a:bodyPr/>
          <a:lstStyle/>
          <a:p>
            <a:pPr algn="ctr"/>
            <a:r>
              <a:rPr lang="ru-RU" dirty="0"/>
              <a:t>Отличия финансов от денег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468806"/>
              </p:ext>
            </p:extLst>
          </p:nvPr>
        </p:nvGraphicFramePr>
        <p:xfrm>
          <a:off x="2360613" y="1386696"/>
          <a:ext cx="9143999" cy="47914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71522">
                  <a:extLst>
                    <a:ext uri="{9D8B030D-6E8A-4147-A177-3AD203B41FA5}">
                      <a16:colId xmlns:a16="http://schemas.microsoft.com/office/drawing/2014/main" val="1529635019"/>
                    </a:ext>
                  </a:extLst>
                </a:gridCol>
                <a:gridCol w="4572477">
                  <a:extLst>
                    <a:ext uri="{9D8B030D-6E8A-4147-A177-3AD203B41FA5}">
                      <a16:colId xmlns:a16="http://schemas.microsoft.com/office/drawing/2014/main" val="35904669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Деньги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Финансы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466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Всеобщий эквивалент, с помощью которого измеряются затраты производителей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Экономический инструмент распределения и перераспределения ВВП и НД, орудие контроля за образованием и использованием фондов денежных средств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18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Выполняют пять функций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Имеет свои особые функции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7019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Возникают раньше финансов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Возникают позже денег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284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Более широкая (общая) экономическая категория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Вторичная категория, производная от денег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631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>
                          <a:effectLst/>
                        </a:rPr>
                        <a:t>Охватывают более широкие экономические отношения</a:t>
                      </a:r>
                      <a:endParaRPr lang="ru-RU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0" dirty="0">
                          <a:effectLst/>
                        </a:rPr>
                        <a:t>Охватывают более узкие отношения, связанные с формированием денежных фондов</a:t>
                      </a:r>
                      <a:endParaRPr lang="ru-R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0523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795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38897" y="634314"/>
            <a:ext cx="11821298" cy="2990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/>
              <a:t>Стимулирующую государственную финансовую политику </a:t>
            </a:r>
            <a:r>
              <a:rPr lang="ru-RU" dirty="0"/>
              <a:t>обычно осуществляют по времени с периодом экономического спада и депрессии. В этом случае государство разрабатывает и принимает стабилизационные меры, направленные на стимулирова­ние деловой активности. В их число входят проведение политики низких налогов, налоговое и таможенное льготирование, увеличение государственных расходов на развитие отраслей экономики, определяющих экономический рост в стране и т.д. Однако в современной экономике данный тип финансовой политики необязательно должен быть жестко привязан к неблагоприятным стадиям экономического цикла. Го­сударство может принять концепцию и проводить политику долговременного ускоренного экономического роста и соответствующую ей финансовую политику.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238897" y="4370173"/>
            <a:ext cx="11821298" cy="199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/>
              <a:t>Сдерживающая государственная финансовая политика проводится на стадии экономического подъема, когда возникает опасность кризиса перепроизводства в силу чрезмерного повышения деловой активности, темпов роста производства, продаж и доходов в экономике. Сдерживание осуществляется путем снижения государственных расходов, повышения налогов, отмены налоговых и иных преференций в целом либо в отдельных секторах экономики и других финансовых мер. В современном мире данный тип финансовой политики встречается крайне редко, особенно в странах с развитой рыночной экономикой.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6433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828800" y="197707"/>
            <a:ext cx="9877167" cy="108739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 зависимости от длительности периода реализации и характера решаемых задач финансовая политика подразделяется на финансовую стратегию и тактику. 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683741" y="1664043"/>
            <a:ext cx="4382529" cy="5025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/>
              <a:t>Финансовая стратегия</a:t>
            </a:r>
            <a:r>
              <a:rPr lang="ru-RU"/>
              <a:t> 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683741" y="2310712"/>
            <a:ext cx="4382529" cy="34722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представляет собой долговременный курс финансовой политики, рассчитанный на перспективу и предусматривающий решение крупномасштабных задач. В процессе ее разработки прогнозируются основные тенденции развития финансовых отношений, формируются концепции их использования и принципы организации. 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6932141" y="1664043"/>
            <a:ext cx="4382529" cy="5025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/>
              <a:t>Финансовая тактика</a:t>
            </a:r>
            <a:endParaRPr lang="ru-RU" dirty="0"/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6932140" y="2310712"/>
            <a:ext cx="4382529" cy="34722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направлена на решение задач конкретного этапа развития общества, отличается гибкостью и подвижностью. Финансовые стратегия и тактика должны быть взаимосвязаны, но тактика вторична по отношению к стратегии. Однако если государство не добивается результатов с помощью тактики, приходится вносить коррективы в стратегию.</a:t>
            </a: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1828800" y="6001263"/>
            <a:ext cx="9877167" cy="7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Особенности финансовой стратегии и тактики обусловлены направлением и видом финансовой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21646153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/>
          <p:cNvSpPr/>
          <p:nvPr/>
        </p:nvSpPr>
        <p:spPr>
          <a:xfrm>
            <a:off x="2026509" y="172995"/>
            <a:ext cx="9094573" cy="160637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Составной частью финансовой политики государства является бюджетная политика государства. В соответствии с указанной политикой определяется порядок организации финансовых отношений при формировании доходной базы бюджетов, в ходе осуществления бюджетных расходов, при организации межбюджетных отношений.</a:t>
            </a:r>
          </a:p>
        </p:txBody>
      </p:sp>
      <p:sp>
        <p:nvSpPr>
          <p:cNvPr id="3" name="Прямоугольник: скругленные противолежащие углы 2"/>
          <p:cNvSpPr/>
          <p:nvPr/>
        </p:nvSpPr>
        <p:spPr>
          <a:xfrm>
            <a:off x="2026509" y="1964724"/>
            <a:ext cx="9094573" cy="464202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Бюджетная политика непосредственно влияет на размеры и пропорции централизуемых государством финансовых ресурсов и определяет не только текущую структуру расходов бюджетов, но и перспективы использования бюджетных средств для развития экономики и социальной сферы. Кроме того, бюджетная политика предопределяет организацию финансовых отношений между: субъектами хозяйствования и государством в ходе осуществления налоговой политики, проведения государственной инвестиционной политики, при выработке бюджетной политики в отношении приоритетных отраслей и видов деятельности. Основные цели и задачи бюджетной политики на текущий финансовый год и среднесрочную перспективу определяются в ежегодном Бюджетном послании Президента Российской Федерации Федеральному Собранию.</a:t>
            </a:r>
          </a:p>
        </p:txBody>
      </p:sp>
    </p:spTree>
    <p:extLst>
      <p:ext uri="{BB962C8B-B14F-4D97-AF65-F5344CB8AC3E}">
        <p14:creationId xmlns:p14="http://schemas.microsoft.com/office/powerpoint/2010/main" val="2014083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/>
          <p:cNvSpPr/>
          <p:nvPr/>
        </p:nvSpPr>
        <p:spPr>
          <a:xfrm>
            <a:off x="2001795" y="222422"/>
            <a:ext cx="9704173" cy="571705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 выработке целей и задач социальной политики государства важное место отводится разработке политики в области государственного социального страхования на принципах, соответствующих рыночным условиям хозяйствования. При этом государство оценивает возможную степень участия субъектов хозяйствования в ее проведении, определяет собственные финансовые возможности реализации социальных гарантий населению, корректирует направления развития государственного социального страхования, методы мобилизации и формы расходования средств государственных социальных внебюджетных фондов в соответствии с действующими условиями функционирования экономики. Политика в области государственного социального страхования позволяет сгладить воздействие неблагоприятных факторов, влияющих на трудоспособность населения, стимулировать создание безопасных условий жизни и труда, добиться улучшения состояния здоровья нации и </a:t>
            </a:r>
            <a:r>
              <a:rPr lang="ru-RU"/>
              <a:t>сгладить неблагоприятное </a:t>
            </a:r>
            <a:r>
              <a:rPr lang="ru-RU" dirty="0"/>
              <a:t>воздействие рыночных условий хозяйствования на социально незащищенные слои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161102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/>
          <p:cNvSpPr/>
          <p:nvPr/>
        </p:nvSpPr>
        <p:spPr>
          <a:xfrm>
            <a:off x="1680519" y="535459"/>
            <a:ext cx="10313773" cy="906163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sz="2400" dirty="0"/>
              <a:t>Финансовые отношения – это часть денежных отношений, т.к. сфера денежных отношений шире.</a:t>
            </a:r>
          </a:p>
        </p:txBody>
      </p:sp>
      <p:sp>
        <p:nvSpPr>
          <p:cNvPr id="3" name="Прямоугольник: скругленные противолежащие углы 2"/>
          <p:cNvSpPr/>
          <p:nvPr/>
        </p:nvSpPr>
        <p:spPr>
          <a:xfrm>
            <a:off x="1680519" y="1940010"/>
            <a:ext cx="10313773" cy="906163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sz="2400" dirty="0"/>
              <a:t>Подводя итоги, можно констатировать, что имеются следующие специфические черты финансов, определяющие их сущность: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05448" y="3128486"/>
            <a:ext cx="95888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1. Финансы - это денежные отношения;</a:t>
            </a:r>
          </a:p>
          <a:p>
            <a:r>
              <a:rPr lang="ru-RU" sz="2400" dirty="0"/>
              <a:t>2. Финансы присущи всем формациям;</a:t>
            </a:r>
          </a:p>
          <a:p>
            <a:r>
              <a:rPr lang="ru-RU" sz="2400" dirty="0"/>
              <a:t>3. Финансы регулируются государством;</a:t>
            </a:r>
          </a:p>
          <a:p>
            <a:r>
              <a:rPr lang="ru-RU" sz="2400" dirty="0"/>
              <a:t>4. Финансы - это распределительная категория;</a:t>
            </a:r>
          </a:p>
          <a:p>
            <a:r>
              <a:rPr lang="ru-RU" sz="2400" dirty="0"/>
              <a:t>5. Финансы связаны с образованием и использованием денежных доходов и фондов.</a:t>
            </a:r>
          </a:p>
        </p:txBody>
      </p:sp>
    </p:spTree>
    <p:extLst>
      <p:ext uri="{BB962C8B-B14F-4D97-AF65-F5344CB8AC3E}">
        <p14:creationId xmlns:p14="http://schemas.microsoft.com/office/powerpoint/2010/main" val="383572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/>
          <p:cNvSpPr/>
          <p:nvPr/>
        </p:nvSpPr>
        <p:spPr>
          <a:xfrm>
            <a:off x="1655806" y="395416"/>
            <a:ext cx="10305536" cy="153223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Финансы – это денежные отношения, возникающие между экономическими субъектами в процессе формирования, распределения и использования фондов денежных средств.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3789405" y="2378243"/>
            <a:ext cx="864973" cy="3641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</a:t>
            </a:r>
          </a:p>
          <a:p>
            <a:pPr algn="ctr"/>
            <a:r>
              <a:rPr lang="ru-RU" dirty="0"/>
              <a:t>И</a:t>
            </a:r>
          </a:p>
          <a:p>
            <a:pPr algn="ctr"/>
            <a:r>
              <a:rPr lang="ru-RU" dirty="0"/>
              <a:t>Н</a:t>
            </a:r>
          </a:p>
          <a:p>
            <a:pPr algn="ctr"/>
            <a:r>
              <a:rPr lang="ru-RU" dirty="0"/>
              <a:t>А</a:t>
            </a:r>
          </a:p>
          <a:p>
            <a:pPr algn="ctr"/>
            <a:r>
              <a:rPr lang="ru-RU" dirty="0"/>
              <a:t>Н</a:t>
            </a:r>
          </a:p>
          <a:p>
            <a:pPr algn="ctr"/>
            <a:r>
              <a:rPr lang="ru-RU" dirty="0"/>
              <a:t>С</a:t>
            </a:r>
          </a:p>
          <a:p>
            <a:pPr algn="ctr"/>
            <a:r>
              <a:rPr lang="ru-RU" dirty="0"/>
              <a:t>Ы</a:t>
            </a:r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4975654" y="2660822"/>
            <a:ext cx="5955957" cy="63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+mj-lt"/>
                <a:ea typeface="Times New Roman" panose="02020603050405020304" pitchFamily="18" charset="0"/>
              </a:rPr>
              <a:t>предприятий</a:t>
            </a:r>
            <a:endParaRPr lang="ru-RU" sz="2000" dirty="0">
              <a:latin typeface="+mj-lt"/>
            </a:endParaRPr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4975654" y="3881650"/>
            <a:ext cx="5955957" cy="63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+mj-lt"/>
                <a:ea typeface="Times New Roman" panose="02020603050405020304" pitchFamily="18" charset="0"/>
              </a:rPr>
              <a:t>домохозяйств</a:t>
            </a:r>
            <a:endParaRPr lang="ru-RU" sz="2000" dirty="0">
              <a:latin typeface="+mj-lt"/>
            </a:endParaRPr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4975654" y="5203823"/>
            <a:ext cx="5955957" cy="63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+mj-lt"/>
                <a:ea typeface="Times New Roman" panose="02020603050405020304" pitchFamily="18" charset="0"/>
              </a:rPr>
              <a:t>государства</a:t>
            </a:r>
            <a:endParaRPr lang="ru-RU" sz="2000" dirty="0">
              <a:latin typeface="+mj-lt"/>
            </a:endParaRPr>
          </a:p>
        </p:txBody>
      </p:sp>
      <p:cxnSp>
        <p:nvCxnSpPr>
          <p:cNvPr id="9" name="Прямая со стрелкой 8"/>
          <p:cNvCxnSpPr>
            <a:endCxn id="5" idx="1"/>
          </p:cNvCxnSpPr>
          <p:nvPr/>
        </p:nvCxnSpPr>
        <p:spPr>
          <a:xfrm>
            <a:off x="4654378" y="2977978"/>
            <a:ext cx="32127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3"/>
            <a:endCxn id="6" idx="1"/>
          </p:cNvCxnSpPr>
          <p:nvPr/>
        </p:nvCxnSpPr>
        <p:spPr>
          <a:xfrm>
            <a:off x="4654378" y="4198806"/>
            <a:ext cx="32127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7" idx="1"/>
          </p:cNvCxnSpPr>
          <p:nvPr/>
        </p:nvCxnSpPr>
        <p:spPr>
          <a:xfrm>
            <a:off x="4654378" y="5520979"/>
            <a:ext cx="32127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897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1952368" y="568411"/>
            <a:ext cx="9794789" cy="21253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/>
              <a:t>Сущность финансов, закономерности их развития, сфера охватываемых ими товарно-денежных отношений и роль в процессе общественного производства определяются экономическим строем общества, природой и функциями государства.</a:t>
            </a:r>
          </a:p>
        </p:txBody>
      </p:sp>
      <p:sp>
        <p:nvSpPr>
          <p:cNvPr id="3" name="Прямоугольник: скругленные углы 2"/>
          <p:cNvSpPr/>
          <p:nvPr/>
        </p:nvSpPr>
        <p:spPr>
          <a:xfrm>
            <a:off x="1952368" y="3542269"/>
            <a:ext cx="9794789" cy="2479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Теория финансов – это часть экономической теории, т.е. учение о специфических производственных отношениях, вызванных развитием и функционированием товарно-денежных отношений, а также существованием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3138943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257167" y="667266"/>
            <a:ext cx="9794789" cy="4613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Основные этапы развития финансов: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3167" y="1400070"/>
            <a:ext cx="1139293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 Докапиталистический характеризуется:</a:t>
            </a:r>
          </a:p>
          <a:p>
            <a:r>
              <a:rPr lang="ru-RU" dirty="0"/>
              <a:t>•	возникновением государства;</a:t>
            </a:r>
          </a:p>
          <a:p>
            <a:r>
              <a:rPr lang="ru-RU" dirty="0"/>
              <a:t>•	выделением государственной казны и полным отделением ее от собственности монарха;</a:t>
            </a:r>
          </a:p>
          <a:p>
            <a:r>
              <a:rPr lang="ru-RU" dirty="0"/>
              <a:t>•	появлением денежных отношений и началом развития товарного производства;</a:t>
            </a:r>
          </a:p>
          <a:p>
            <a:r>
              <a:rPr lang="ru-RU" dirty="0"/>
              <a:t>•	началом формирования фондов денежных средств;</a:t>
            </a:r>
          </a:p>
          <a:p>
            <a:r>
              <a:rPr lang="ru-RU" dirty="0"/>
              <a:t>•	возникновением и началом развития финансовых отношений, государственных финансов.</a:t>
            </a:r>
          </a:p>
          <a:p>
            <a:r>
              <a:rPr lang="ru-RU" dirty="0"/>
              <a:t>2. Капиталистический характеризуется:</a:t>
            </a:r>
          </a:p>
          <a:p>
            <a:r>
              <a:rPr lang="ru-RU" dirty="0"/>
              <a:t>•	товарно-денежные отношения приобретают всеобщий характер;</a:t>
            </a:r>
          </a:p>
          <a:p>
            <a:r>
              <a:rPr lang="ru-RU" dirty="0"/>
              <a:t>•	финансы выражают экономические отношения в связи с образованием, распределением и использованием фондов денежных средств в процессе распределения и перераспределения национального дохода станы;</a:t>
            </a:r>
          </a:p>
          <a:p>
            <a:r>
              <a:rPr lang="ru-RU" dirty="0"/>
              <a:t>•	концентрацией основных финансовых средств капиталистических государств в бюджете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266687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9946" y="667435"/>
            <a:ext cx="10239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Факторы возникновения финансов как исторической категории: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42984" y="1129100"/>
            <a:ext cx="97288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•	общественное разделение труда и деление общества на социальные группы;</a:t>
            </a:r>
          </a:p>
          <a:p>
            <a:r>
              <a:rPr lang="ru-RU" sz="2400" dirty="0"/>
              <a:t>•	развитие товарно-денежных отношений в связи с ростом производства и увеличением ВВП и НД;</a:t>
            </a:r>
          </a:p>
          <a:p>
            <a:r>
              <a:rPr lang="ru-RU" sz="2400" dirty="0"/>
              <a:t>•	появление самостоятельных, независимых хозяйствующих субъектов, осуществляющих предпринимательскую деятельность и создающих необходимые для производства денежные фонды;</a:t>
            </a:r>
          </a:p>
          <a:p>
            <a:r>
              <a:rPr lang="ru-RU" sz="2400" dirty="0"/>
              <a:t>•	создание централизованного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3965786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1968" y="237005"/>
            <a:ext cx="8814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Финансы как экономическая категория выражают совокупность экономических отношений, возникающих в реальном денежном обороте при  формировании, распределении и использовании централизованных и децентрализованных фондов денежных средств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119" y="1437334"/>
            <a:ext cx="8818420" cy="5391902"/>
          </a:xfrm>
          <a:prstGeom prst="rect">
            <a:avLst/>
          </a:prstGeom>
        </p:spPr>
      </p:pic>
      <p:sp>
        <p:nvSpPr>
          <p:cNvPr id="4" name="Блок-схема: память с последовательным доступом 3"/>
          <p:cNvSpPr/>
          <p:nvPr/>
        </p:nvSpPr>
        <p:spPr>
          <a:xfrm>
            <a:off x="123568" y="2108886"/>
            <a:ext cx="6351373" cy="4226011"/>
          </a:xfrm>
          <a:prstGeom prst="flowChartMagnetic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Таким образом, финансы играют значительную роль в общественном воспроизводстве. Несмотря на самостоятельность финансы тесным образом взаимосвязаны с другими стоимостными экономическими категориями, такими как деньги, цена, зарплата и кредит.</a:t>
            </a:r>
          </a:p>
        </p:txBody>
      </p:sp>
    </p:spTree>
    <p:extLst>
      <p:ext uri="{BB962C8B-B14F-4D97-AF65-F5344CB8AC3E}">
        <p14:creationId xmlns:p14="http://schemas.microsoft.com/office/powerpoint/2010/main" val="296992080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288</TotalTime>
  <Words>3058</Words>
  <Application>Microsoft Office PowerPoint</Application>
  <PresentationFormat>Широкоэкранный</PresentationFormat>
  <Paragraphs>224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Calibri</vt:lpstr>
      <vt:lpstr>Century Gothic</vt:lpstr>
      <vt:lpstr>Symbol</vt:lpstr>
      <vt:lpstr>Times New Roman</vt:lpstr>
      <vt:lpstr>Wingdings 3</vt:lpstr>
      <vt:lpstr>Легкий дым</vt:lpstr>
      <vt:lpstr> Общая теория финансов</vt:lpstr>
      <vt:lpstr>1. Сущность и функции финансов</vt:lpstr>
      <vt:lpstr>Отличия финансов от денег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Общая теория финансов</dc:title>
  <dc:creator>Оля У</dc:creator>
  <cp:lastModifiedBy>Оля У</cp:lastModifiedBy>
  <cp:revision>34</cp:revision>
  <dcterms:created xsi:type="dcterms:W3CDTF">2016-08-29T17:39:38Z</dcterms:created>
  <dcterms:modified xsi:type="dcterms:W3CDTF">2016-09-04T14:12:53Z</dcterms:modified>
</cp:coreProperties>
</file>